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60" r:id="rId3"/>
    <p:sldId id="261" r:id="rId4"/>
    <p:sldId id="262" r:id="rId5"/>
    <p:sldId id="297" r:id="rId6"/>
    <p:sldId id="280" r:id="rId7"/>
    <p:sldId id="281" r:id="rId8"/>
    <p:sldId id="298" r:id="rId9"/>
    <p:sldId id="293" r:id="rId10"/>
    <p:sldId id="263" r:id="rId11"/>
    <p:sldId id="284" r:id="rId12"/>
    <p:sldId id="292" r:id="rId13"/>
    <p:sldId id="285" r:id="rId14"/>
    <p:sldId id="288" r:id="rId15"/>
    <p:sldId id="289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UlkIsiHANMLNmLSVmM0+Q==" hashData="q5xXbsDHXDh0Soa7PXqwLJGaf8U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9"/>
    <p:restoredTop sz="94705"/>
  </p:normalViewPr>
  <p:slideViewPr>
    <p:cSldViewPr>
      <p:cViewPr>
        <p:scale>
          <a:sx n="36" d="100"/>
          <a:sy n="36" d="100"/>
        </p:scale>
        <p:origin x="-2526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BE4ED-94A0-F245-A29C-D6F396B8B8FD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263B4D60-6D29-0C45-BC6C-0593F18077B7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47650" indent="-247650" algn="ctr"/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1.  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Security Council considers a UNPKO as a suitable response to a conflict situation </a:t>
          </a:r>
          <a:endParaRPr lang="en-US" sz="1400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6F4C7285-7879-6C48-8FDB-8AA3A2996613}" type="parTrans" cxnId="{62F4B830-F9B8-5C43-8131-7264D073CF26}">
      <dgm:prSet/>
      <dgm:spPr/>
      <dgm:t>
        <a:bodyPr/>
        <a:lstStyle/>
        <a:p>
          <a:endParaRPr lang="en-US"/>
        </a:p>
      </dgm:t>
    </dgm:pt>
    <dgm:pt modelId="{6D3CAFC3-9006-6E4B-A6A6-73D75784605A}" type="sibTrans" cxnId="{62F4B830-F9B8-5C43-8131-7264D073CF26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F2620018-4D4C-BF4D-8660-4374D5D89308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52413" indent="-252413" algn="ctr"/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2.  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Strategic Assessment of the conflict situation to identify UN system engagement</a:t>
          </a:r>
          <a:endParaRPr lang="en-US" sz="1400" dirty="0"/>
        </a:p>
      </dgm:t>
    </dgm:pt>
    <dgm:pt modelId="{09835DD6-5797-0F4D-AE5E-1A3468ACD02A}" type="parTrans" cxnId="{A1632D5B-CBBC-7B4E-9A13-235BC01760C6}">
      <dgm:prSet/>
      <dgm:spPr/>
      <dgm:t>
        <a:bodyPr/>
        <a:lstStyle/>
        <a:p>
          <a:endParaRPr lang="en-US"/>
        </a:p>
      </dgm:t>
    </dgm:pt>
    <dgm:pt modelId="{8C6CFD7C-1FDA-5E47-9765-2289A6708BAD}" type="sibTrans" cxnId="{A1632D5B-CBBC-7B4E-9A13-235BC01760C6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258DF691-5559-CD45-923E-1AD7DEFFD5C9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marL="241300" indent="-241300" algn="ctr"/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3.  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Technical Assessment Mission to the country to </a:t>
          </a:r>
          <a:r>
            <a:rPr lang="en-US" sz="1400" dirty="0" err="1" smtClean="0">
              <a:solidFill>
                <a:srgbClr val="000000"/>
              </a:solidFill>
              <a:latin typeface="Century Gothic"/>
              <a:cs typeface="Century Gothic"/>
            </a:rPr>
            <a:t>analyse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 the situation on the ground</a:t>
          </a:r>
          <a:endParaRPr lang="en-US" sz="1400" dirty="0"/>
        </a:p>
      </dgm:t>
    </dgm:pt>
    <dgm:pt modelId="{01487CBF-2167-B243-B076-F85D0B60059D}" type="parTrans" cxnId="{3EDA7CEE-597F-674A-842E-4C7466282DBF}">
      <dgm:prSet/>
      <dgm:spPr/>
      <dgm:t>
        <a:bodyPr/>
        <a:lstStyle/>
        <a:p>
          <a:endParaRPr lang="en-US"/>
        </a:p>
      </dgm:t>
    </dgm:pt>
    <dgm:pt modelId="{BDCFABF4-C087-CB49-B6A7-B43BB76B5113}" type="sibTrans" cxnId="{3EDA7CEE-597F-674A-842E-4C7466282DBF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B366C658-77D4-3C4A-8F5D-F98611D38D09}">
      <dgm:prSet phldrT="[Text]" custT="1"/>
      <dgm:spPr>
        <a:solidFill>
          <a:srgbClr val="8EB4E3"/>
        </a:solidFill>
        <a:ln>
          <a:solidFill>
            <a:srgbClr val="8EB4E3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4.  Security Council 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decides to deploy a UNPKO </a:t>
          </a:r>
          <a:r>
            <a:rPr lang="mr-IN" sz="1400" dirty="0" smtClean="0">
              <a:solidFill>
                <a:srgbClr val="000000"/>
              </a:solidFill>
              <a:latin typeface="Century Gothic"/>
              <a:cs typeface="Century Gothic"/>
            </a:rPr>
            <a:t>–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 adopts </a:t>
          </a:r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resolution with </a:t>
          </a:r>
          <a:r>
            <a:rPr lang="en-US" sz="1400" dirty="0" smtClean="0">
              <a:solidFill>
                <a:srgbClr val="000000"/>
              </a:solidFill>
              <a:latin typeface="Century Gothic"/>
              <a:cs typeface="Century Gothic"/>
            </a:rPr>
            <a:t>mandate</a:t>
          </a:r>
          <a:endParaRPr lang="en-US" sz="1400" dirty="0"/>
        </a:p>
      </dgm:t>
    </dgm:pt>
    <dgm:pt modelId="{6A391D51-F8B3-B14C-82D4-2B3CFA3F0AAE}" type="parTrans" cxnId="{064C745E-E4F7-FA45-B876-ED3695A1BF33}">
      <dgm:prSet/>
      <dgm:spPr/>
      <dgm:t>
        <a:bodyPr/>
        <a:lstStyle/>
        <a:p>
          <a:endParaRPr lang="en-US"/>
        </a:p>
      </dgm:t>
    </dgm:pt>
    <dgm:pt modelId="{126CD5CE-86AF-684D-A2BA-71BC0B477620}" type="sibTrans" cxnId="{064C745E-E4F7-FA45-B876-ED3695A1BF33}">
      <dgm:prSet/>
      <dgm:spPr>
        <a:solidFill>
          <a:srgbClr val="8D9C36"/>
        </a:solidFill>
        <a:ln>
          <a:solidFill>
            <a:srgbClr val="8D9C36"/>
          </a:solidFill>
        </a:ln>
      </dgm:spPr>
      <dgm:t>
        <a:bodyPr/>
        <a:lstStyle/>
        <a:p>
          <a:endParaRPr lang="en-US"/>
        </a:p>
      </dgm:t>
    </dgm:pt>
    <dgm:pt modelId="{8AEEC8CE-07EF-F743-9E90-44D85E7C013A}" type="pres">
      <dgm:prSet presAssocID="{7A3BE4ED-94A0-F245-A29C-D6F396B8B8FD}" presName="linearFlow" presStyleCnt="0">
        <dgm:presLayoutVars>
          <dgm:resizeHandles val="exact"/>
        </dgm:presLayoutVars>
      </dgm:prSet>
      <dgm:spPr/>
    </dgm:pt>
    <dgm:pt modelId="{E7876115-4A5F-F04F-821B-B61BD93B0C38}" type="pres">
      <dgm:prSet presAssocID="{263B4D60-6D29-0C45-BC6C-0593F18077B7}" presName="node" presStyleLbl="node1" presStyleIdx="0" presStyleCnt="4" custScaleX="323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6E8AF6-2006-354A-93B2-495B56DC861C}" type="pres">
      <dgm:prSet presAssocID="{6D3CAFC3-9006-6E4B-A6A6-73D75784605A}" presName="sibTrans" presStyleLbl="sibTrans2D1" presStyleIdx="0" presStyleCnt="3"/>
      <dgm:spPr/>
      <dgm:t>
        <a:bodyPr/>
        <a:lstStyle/>
        <a:p>
          <a:endParaRPr lang="en-GB"/>
        </a:p>
      </dgm:t>
    </dgm:pt>
    <dgm:pt modelId="{53FA065F-75DB-284B-9869-3C2F92A101D1}" type="pres">
      <dgm:prSet presAssocID="{6D3CAFC3-9006-6E4B-A6A6-73D75784605A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BDB2D853-F6FE-E54F-8888-32C3B81F41CC}" type="pres">
      <dgm:prSet presAssocID="{F2620018-4D4C-BF4D-8660-4374D5D89308}" presName="node" presStyleLbl="node1" presStyleIdx="1" presStyleCnt="4" custScaleX="323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1C847E-5815-C440-A9EC-491E98D19BF8}" type="pres">
      <dgm:prSet presAssocID="{8C6CFD7C-1FDA-5E47-9765-2289A6708BAD}" presName="sibTrans" presStyleLbl="sibTrans2D1" presStyleIdx="1" presStyleCnt="3"/>
      <dgm:spPr/>
      <dgm:t>
        <a:bodyPr/>
        <a:lstStyle/>
        <a:p>
          <a:endParaRPr lang="en-GB"/>
        </a:p>
      </dgm:t>
    </dgm:pt>
    <dgm:pt modelId="{5CE84413-0D10-D540-B5EB-4FF4C567B127}" type="pres">
      <dgm:prSet presAssocID="{8C6CFD7C-1FDA-5E47-9765-2289A6708BAD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DE23D760-9B91-C344-BA57-62268A04EDCF}" type="pres">
      <dgm:prSet presAssocID="{258DF691-5559-CD45-923E-1AD7DEFFD5C9}" presName="node" presStyleLbl="node1" presStyleIdx="2" presStyleCnt="4" custScaleX="323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6DA80A-6874-8043-A3B6-344A2EBF2751}" type="pres">
      <dgm:prSet presAssocID="{BDCFABF4-C087-CB49-B6A7-B43BB76B5113}" presName="sibTrans" presStyleLbl="sibTrans2D1" presStyleIdx="2" presStyleCnt="3"/>
      <dgm:spPr/>
      <dgm:t>
        <a:bodyPr/>
        <a:lstStyle/>
        <a:p>
          <a:endParaRPr lang="en-GB"/>
        </a:p>
      </dgm:t>
    </dgm:pt>
    <dgm:pt modelId="{2E5D37E8-C9B0-2644-83CA-821B03B0D756}" type="pres">
      <dgm:prSet presAssocID="{BDCFABF4-C087-CB49-B6A7-B43BB76B5113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72CE45FA-D477-2D44-AB33-75888BC29646}" type="pres">
      <dgm:prSet presAssocID="{B366C658-77D4-3C4A-8F5D-F98611D38D09}" presName="node" presStyleLbl="node1" presStyleIdx="3" presStyleCnt="4" custScaleX="323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F4B830-F9B8-5C43-8131-7264D073CF26}" srcId="{7A3BE4ED-94A0-F245-A29C-D6F396B8B8FD}" destId="{263B4D60-6D29-0C45-BC6C-0593F18077B7}" srcOrd="0" destOrd="0" parTransId="{6F4C7285-7879-6C48-8FDB-8AA3A2996613}" sibTransId="{6D3CAFC3-9006-6E4B-A6A6-73D75784605A}"/>
    <dgm:cxn modelId="{83901CE9-73F0-6044-9F77-7A76EF6336F5}" type="presOf" srcId="{B366C658-77D4-3C4A-8F5D-F98611D38D09}" destId="{72CE45FA-D477-2D44-AB33-75888BC29646}" srcOrd="0" destOrd="0" presId="urn:microsoft.com/office/officeart/2005/8/layout/process2"/>
    <dgm:cxn modelId="{F9C6B99D-D1FE-FA4F-BC9C-8D9475B14052}" type="presOf" srcId="{7A3BE4ED-94A0-F245-A29C-D6F396B8B8FD}" destId="{8AEEC8CE-07EF-F743-9E90-44D85E7C013A}" srcOrd="0" destOrd="0" presId="urn:microsoft.com/office/officeart/2005/8/layout/process2"/>
    <dgm:cxn modelId="{A1632D5B-CBBC-7B4E-9A13-235BC01760C6}" srcId="{7A3BE4ED-94A0-F245-A29C-D6F396B8B8FD}" destId="{F2620018-4D4C-BF4D-8660-4374D5D89308}" srcOrd="1" destOrd="0" parTransId="{09835DD6-5797-0F4D-AE5E-1A3468ACD02A}" sibTransId="{8C6CFD7C-1FDA-5E47-9765-2289A6708BAD}"/>
    <dgm:cxn modelId="{1F5EB21C-A7A0-8145-9844-D203C655D7AB}" type="presOf" srcId="{263B4D60-6D29-0C45-BC6C-0593F18077B7}" destId="{E7876115-4A5F-F04F-821B-B61BD93B0C38}" srcOrd="0" destOrd="0" presId="urn:microsoft.com/office/officeart/2005/8/layout/process2"/>
    <dgm:cxn modelId="{6214745D-15D1-544C-98BF-2B37FE682C0E}" type="presOf" srcId="{6D3CAFC3-9006-6E4B-A6A6-73D75784605A}" destId="{296E8AF6-2006-354A-93B2-495B56DC861C}" srcOrd="0" destOrd="0" presId="urn:microsoft.com/office/officeart/2005/8/layout/process2"/>
    <dgm:cxn modelId="{D0C91A1F-8D1B-8646-93FC-B774A624138D}" type="presOf" srcId="{BDCFABF4-C087-CB49-B6A7-B43BB76B5113}" destId="{2E5D37E8-C9B0-2644-83CA-821B03B0D756}" srcOrd="1" destOrd="0" presId="urn:microsoft.com/office/officeart/2005/8/layout/process2"/>
    <dgm:cxn modelId="{3EDA7CEE-597F-674A-842E-4C7466282DBF}" srcId="{7A3BE4ED-94A0-F245-A29C-D6F396B8B8FD}" destId="{258DF691-5559-CD45-923E-1AD7DEFFD5C9}" srcOrd="2" destOrd="0" parTransId="{01487CBF-2167-B243-B076-F85D0B60059D}" sibTransId="{BDCFABF4-C087-CB49-B6A7-B43BB76B5113}"/>
    <dgm:cxn modelId="{69E3F439-7BE6-2247-9C96-2E40572CD671}" type="presOf" srcId="{8C6CFD7C-1FDA-5E47-9765-2289A6708BAD}" destId="{181C847E-5815-C440-A9EC-491E98D19BF8}" srcOrd="0" destOrd="0" presId="urn:microsoft.com/office/officeart/2005/8/layout/process2"/>
    <dgm:cxn modelId="{064C745E-E4F7-FA45-B876-ED3695A1BF33}" srcId="{7A3BE4ED-94A0-F245-A29C-D6F396B8B8FD}" destId="{B366C658-77D4-3C4A-8F5D-F98611D38D09}" srcOrd="3" destOrd="0" parTransId="{6A391D51-F8B3-B14C-82D4-2B3CFA3F0AAE}" sibTransId="{126CD5CE-86AF-684D-A2BA-71BC0B477620}"/>
    <dgm:cxn modelId="{2FCC7AB5-4FC9-174B-8D49-F1474477AEF7}" type="presOf" srcId="{6D3CAFC3-9006-6E4B-A6A6-73D75784605A}" destId="{53FA065F-75DB-284B-9869-3C2F92A101D1}" srcOrd="1" destOrd="0" presId="urn:microsoft.com/office/officeart/2005/8/layout/process2"/>
    <dgm:cxn modelId="{C2E1E94F-68E8-D947-826D-762BC74563AB}" type="presOf" srcId="{BDCFABF4-C087-CB49-B6A7-B43BB76B5113}" destId="{E46DA80A-6874-8043-A3B6-344A2EBF2751}" srcOrd="0" destOrd="0" presId="urn:microsoft.com/office/officeart/2005/8/layout/process2"/>
    <dgm:cxn modelId="{B6D7C9DB-886B-474B-978A-4A8E3706BCB9}" type="presOf" srcId="{8C6CFD7C-1FDA-5E47-9765-2289A6708BAD}" destId="{5CE84413-0D10-D540-B5EB-4FF4C567B127}" srcOrd="1" destOrd="0" presId="urn:microsoft.com/office/officeart/2005/8/layout/process2"/>
    <dgm:cxn modelId="{515BD741-EB71-8F4D-8810-557E091947F7}" type="presOf" srcId="{258DF691-5559-CD45-923E-1AD7DEFFD5C9}" destId="{DE23D760-9B91-C344-BA57-62268A04EDCF}" srcOrd="0" destOrd="0" presId="urn:microsoft.com/office/officeart/2005/8/layout/process2"/>
    <dgm:cxn modelId="{1D373EDB-930E-4B48-8390-87AE1B008538}" type="presOf" srcId="{F2620018-4D4C-BF4D-8660-4374D5D89308}" destId="{BDB2D853-F6FE-E54F-8888-32C3B81F41CC}" srcOrd="0" destOrd="0" presId="urn:microsoft.com/office/officeart/2005/8/layout/process2"/>
    <dgm:cxn modelId="{4BE6E71B-25E6-EF4C-BAB5-8E8045A607E7}" type="presParOf" srcId="{8AEEC8CE-07EF-F743-9E90-44D85E7C013A}" destId="{E7876115-4A5F-F04F-821B-B61BD93B0C38}" srcOrd="0" destOrd="0" presId="urn:microsoft.com/office/officeart/2005/8/layout/process2"/>
    <dgm:cxn modelId="{5C642B41-7701-AD4B-A5B7-EAC321970342}" type="presParOf" srcId="{8AEEC8CE-07EF-F743-9E90-44D85E7C013A}" destId="{296E8AF6-2006-354A-93B2-495B56DC861C}" srcOrd="1" destOrd="0" presId="urn:microsoft.com/office/officeart/2005/8/layout/process2"/>
    <dgm:cxn modelId="{119C194C-B06D-A14D-88E8-FF38414DD71C}" type="presParOf" srcId="{296E8AF6-2006-354A-93B2-495B56DC861C}" destId="{53FA065F-75DB-284B-9869-3C2F92A101D1}" srcOrd="0" destOrd="0" presId="urn:microsoft.com/office/officeart/2005/8/layout/process2"/>
    <dgm:cxn modelId="{94C56957-BEBB-0C4F-A9B7-D4319FCC659F}" type="presParOf" srcId="{8AEEC8CE-07EF-F743-9E90-44D85E7C013A}" destId="{BDB2D853-F6FE-E54F-8888-32C3B81F41CC}" srcOrd="2" destOrd="0" presId="urn:microsoft.com/office/officeart/2005/8/layout/process2"/>
    <dgm:cxn modelId="{F1AF5EC9-4D05-6744-A779-664725E70AE1}" type="presParOf" srcId="{8AEEC8CE-07EF-F743-9E90-44D85E7C013A}" destId="{181C847E-5815-C440-A9EC-491E98D19BF8}" srcOrd="3" destOrd="0" presId="urn:microsoft.com/office/officeart/2005/8/layout/process2"/>
    <dgm:cxn modelId="{C4795011-878A-5940-A07C-C21B5D928AE5}" type="presParOf" srcId="{181C847E-5815-C440-A9EC-491E98D19BF8}" destId="{5CE84413-0D10-D540-B5EB-4FF4C567B127}" srcOrd="0" destOrd="0" presId="urn:microsoft.com/office/officeart/2005/8/layout/process2"/>
    <dgm:cxn modelId="{146CA492-6815-4844-BB69-E085BB8961BC}" type="presParOf" srcId="{8AEEC8CE-07EF-F743-9E90-44D85E7C013A}" destId="{DE23D760-9B91-C344-BA57-62268A04EDCF}" srcOrd="4" destOrd="0" presId="urn:microsoft.com/office/officeart/2005/8/layout/process2"/>
    <dgm:cxn modelId="{68EA9ABE-9A87-7446-8693-70B7F85EE4A0}" type="presParOf" srcId="{8AEEC8CE-07EF-F743-9E90-44D85E7C013A}" destId="{E46DA80A-6874-8043-A3B6-344A2EBF2751}" srcOrd="5" destOrd="0" presId="urn:microsoft.com/office/officeart/2005/8/layout/process2"/>
    <dgm:cxn modelId="{4584E256-6627-B14F-90C0-3DB2C760EA8A}" type="presParOf" srcId="{E46DA80A-6874-8043-A3B6-344A2EBF2751}" destId="{2E5D37E8-C9B0-2644-83CA-821B03B0D756}" srcOrd="0" destOrd="0" presId="urn:microsoft.com/office/officeart/2005/8/layout/process2"/>
    <dgm:cxn modelId="{4C9166E7-9972-C249-979B-2EBF5201E537}" type="presParOf" srcId="{8AEEC8CE-07EF-F743-9E90-44D85E7C013A}" destId="{72CE45FA-D477-2D44-AB33-75888BC2964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76115-4A5F-F04F-821B-B61BD93B0C38}">
      <dsp:nvSpPr>
        <dsp:cNvPr id="0" name=""/>
        <dsp:cNvSpPr/>
      </dsp:nvSpPr>
      <dsp:spPr>
        <a:xfrm>
          <a:off x="0" y="2232"/>
          <a:ext cx="7543800" cy="830460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47650" lvl="0" indent="-24765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  <a:latin typeface="Century Gothic"/>
              <a:cs typeface="Century Gothic"/>
            </a:rPr>
            <a:t>1.  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Security Council considers a UNPKO as a suitable response to a conflict situation </a:t>
          </a:r>
          <a:endParaRPr lang="en-US" sz="1400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>
        <a:off x="24323" y="26555"/>
        <a:ext cx="7495154" cy="781814"/>
      </dsp:txXfrm>
    </dsp:sp>
    <dsp:sp modelId="{296E8AF6-2006-354A-93B2-495B56DC861C}">
      <dsp:nvSpPr>
        <dsp:cNvPr id="0" name=""/>
        <dsp:cNvSpPr/>
      </dsp:nvSpPr>
      <dsp:spPr>
        <a:xfrm rot="5400000">
          <a:off x="3616188" y="853454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787" y="884597"/>
        <a:ext cx="224225" cy="217995"/>
      </dsp:txXfrm>
    </dsp:sp>
    <dsp:sp modelId="{BDB2D853-F6FE-E54F-8888-32C3B81F41CC}">
      <dsp:nvSpPr>
        <dsp:cNvPr id="0" name=""/>
        <dsp:cNvSpPr/>
      </dsp:nvSpPr>
      <dsp:spPr>
        <a:xfrm>
          <a:off x="0" y="1247923"/>
          <a:ext cx="7543800" cy="830460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52413" lvl="0" indent="-252413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  <a:latin typeface="Century Gothic"/>
              <a:cs typeface="Century Gothic"/>
            </a:rPr>
            <a:t>2.  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Strategic Assessment of the conflict situation to identify UN system engagement</a:t>
          </a:r>
          <a:endParaRPr lang="en-US" sz="1400" kern="1200" dirty="0"/>
        </a:p>
      </dsp:txBody>
      <dsp:txXfrm>
        <a:off x="24323" y="1272246"/>
        <a:ext cx="7495154" cy="781814"/>
      </dsp:txXfrm>
    </dsp:sp>
    <dsp:sp modelId="{181C847E-5815-C440-A9EC-491E98D19BF8}">
      <dsp:nvSpPr>
        <dsp:cNvPr id="0" name=""/>
        <dsp:cNvSpPr/>
      </dsp:nvSpPr>
      <dsp:spPr>
        <a:xfrm rot="5400000">
          <a:off x="3616188" y="2099146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787" y="2130289"/>
        <a:ext cx="224225" cy="217995"/>
      </dsp:txXfrm>
    </dsp:sp>
    <dsp:sp modelId="{DE23D760-9B91-C344-BA57-62268A04EDCF}">
      <dsp:nvSpPr>
        <dsp:cNvPr id="0" name=""/>
        <dsp:cNvSpPr/>
      </dsp:nvSpPr>
      <dsp:spPr>
        <a:xfrm>
          <a:off x="0" y="2493615"/>
          <a:ext cx="7543800" cy="830460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41300" lvl="0" indent="-24130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  <a:latin typeface="Century Gothic"/>
              <a:cs typeface="Century Gothic"/>
            </a:rPr>
            <a:t>3.  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Technical Assessment Mission to the country to </a:t>
          </a:r>
          <a:r>
            <a:rPr lang="en-US" sz="1400" kern="1200" dirty="0" err="1" smtClean="0">
              <a:solidFill>
                <a:srgbClr val="000000"/>
              </a:solidFill>
              <a:latin typeface="Century Gothic"/>
              <a:cs typeface="Century Gothic"/>
            </a:rPr>
            <a:t>analyse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 the situation on the ground</a:t>
          </a:r>
          <a:endParaRPr lang="en-US" sz="1400" kern="1200" dirty="0"/>
        </a:p>
      </dsp:txBody>
      <dsp:txXfrm>
        <a:off x="24323" y="2517938"/>
        <a:ext cx="7495154" cy="781814"/>
      </dsp:txXfrm>
    </dsp:sp>
    <dsp:sp modelId="{E46DA80A-6874-8043-A3B6-344A2EBF2751}">
      <dsp:nvSpPr>
        <dsp:cNvPr id="0" name=""/>
        <dsp:cNvSpPr/>
      </dsp:nvSpPr>
      <dsp:spPr>
        <a:xfrm rot="5400000">
          <a:off x="3616188" y="3344837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rgbClr val="8D9C36"/>
        </a:solidFill>
        <a:ln>
          <a:solidFill>
            <a:srgbClr val="8D9C3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659787" y="3375980"/>
        <a:ext cx="224225" cy="217995"/>
      </dsp:txXfrm>
    </dsp:sp>
    <dsp:sp modelId="{72CE45FA-D477-2D44-AB33-75888BC29646}">
      <dsp:nvSpPr>
        <dsp:cNvPr id="0" name=""/>
        <dsp:cNvSpPr/>
      </dsp:nvSpPr>
      <dsp:spPr>
        <a:xfrm>
          <a:off x="0" y="3739306"/>
          <a:ext cx="7543800" cy="830460"/>
        </a:xfrm>
        <a:prstGeom prst="roundRect">
          <a:avLst>
            <a:gd name="adj" fmla="val 10000"/>
          </a:avLst>
        </a:prstGeom>
        <a:solidFill>
          <a:srgbClr val="8EB4E3"/>
        </a:solidFill>
        <a:ln>
          <a:solidFill>
            <a:srgbClr val="8EB4E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>
              <a:solidFill>
                <a:srgbClr val="000000"/>
              </a:solidFill>
              <a:latin typeface="Century Gothic"/>
              <a:cs typeface="Century Gothic"/>
            </a:rPr>
            <a:t>4.  Security Council 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decides to deploy a UNPKO </a:t>
          </a:r>
          <a:r>
            <a:rPr lang="mr-IN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–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 adopts </a:t>
          </a:r>
          <a:r>
            <a:rPr lang="en-US" sz="1400" kern="1200" dirty="0">
              <a:solidFill>
                <a:srgbClr val="000000"/>
              </a:solidFill>
              <a:latin typeface="Century Gothic"/>
              <a:cs typeface="Century Gothic"/>
            </a:rPr>
            <a:t>resolution with </a:t>
          </a:r>
          <a:r>
            <a:rPr lang="en-US" sz="1400" kern="1200" dirty="0" smtClean="0">
              <a:solidFill>
                <a:srgbClr val="000000"/>
              </a:solidFill>
              <a:latin typeface="Century Gothic"/>
              <a:cs typeface="Century Gothic"/>
            </a:rPr>
            <a:t>mandate</a:t>
          </a:r>
          <a:endParaRPr lang="en-US" sz="1400" kern="1200" dirty="0"/>
        </a:p>
      </dsp:txBody>
      <dsp:txXfrm>
        <a:off x="24323" y="3763629"/>
        <a:ext cx="7495154" cy="781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1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0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3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93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Security Council Mandates in Practice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1. 5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2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140" y="3086863"/>
            <a:ext cx="1138778" cy="96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UN Integrated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Strategic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Framework (ISF)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 strategic plan for </a:t>
            </a:r>
            <a:r>
              <a:rPr lang="en-US" sz="2400" dirty="0" smtClean="0">
                <a:latin typeface="Century Gothic"/>
                <a:cs typeface="Century Gothic"/>
              </a:rPr>
              <a:t>UNPKO </a:t>
            </a:r>
            <a:r>
              <a:rPr lang="en-US" sz="2400" dirty="0">
                <a:latin typeface="Century Gothic"/>
                <a:cs typeface="Century Gothic"/>
              </a:rPr>
              <a:t>and </a:t>
            </a:r>
          </a:p>
          <a:p>
            <a:pPr marL="342900"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UN Country Team (UNCT)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Combines UN mandates and </a:t>
            </a:r>
          </a:p>
          <a:p>
            <a:pPr marL="342900"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resources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UN’s strategic </a:t>
            </a:r>
          </a:p>
          <a:p>
            <a:pPr indent="342900"/>
            <a:r>
              <a:rPr lang="en-US" sz="2400" dirty="0">
                <a:latin typeface="Century Gothic"/>
                <a:cs typeface="Century Gothic"/>
              </a:rPr>
              <a:t>objectives for peace </a:t>
            </a:r>
          </a:p>
          <a:p>
            <a:pPr indent="342900"/>
            <a:r>
              <a:rPr lang="en-US" sz="2400" dirty="0">
                <a:latin typeface="Century Gothic"/>
                <a:cs typeface="Century Gothic"/>
              </a:rPr>
              <a:t>consolidation in a </a:t>
            </a:r>
          </a:p>
          <a:p>
            <a:pPr indent="342900"/>
            <a:r>
              <a:rPr lang="en-US" sz="2400" dirty="0">
                <a:latin typeface="Century Gothic"/>
                <a:cs typeface="Century Gothic"/>
              </a:rPr>
              <a:t>country</a:t>
            </a:r>
          </a:p>
        </p:txBody>
      </p:sp>
      <p:sp>
        <p:nvSpPr>
          <p:cNvPr id="2" name="Oval 1"/>
          <p:cNvSpPr/>
          <p:nvPr/>
        </p:nvSpPr>
        <p:spPr>
          <a:xfrm>
            <a:off x="5105400" y="3962400"/>
            <a:ext cx="2971800" cy="19050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10200" y="32004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42672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5800" y="42672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5"/>
          <p:cNvSpPr txBox="1"/>
          <p:nvPr/>
        </p:nvSpPr>
        <p:spPr>
          <a:xfrm>
            <a:off x="5791200" y="33528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Humanitarian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7010400" y="5257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Development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2" name="Text Box 7"/>
          <p:cNvSpPr txBox="1"/>
          <p:nvPr/>
        </p:nvSpPr>
        <p:spPr>
          <a:xfrm>
            <a:off x="4648200" y="5257800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Peace &amp; Security 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8000" y="2590800"/>
            <a:ext cx="832104" cy="5334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72400" y="2667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/>
                <a:cs typeface="Century Gothic"/>
              </a:rPr>
              <a:t>Scope of ISF</a:t>
            </a:r>
          </a:p>
        </p:txBody>
      </p:sp>
      <p:sp>
        <p:nvSpPr>
          <p:cNvPr id="4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Mission Concept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Mission plan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Translates political intent of mandate into strategy, plans and guidance for all 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Informs </a:t>
            </a:r>
            <a:r>
              <a:rPr lang="en-US" sz="2400" dirty="0">
                <a:latin typeface="Century Gothic"/>
                <a:cs typeface="Century Gothic"/>
              </a:rPr>
              <a:t>component-level planning – military, civilian and </a:t>
            </a:r>
            <a:r>
              <a:rPr lang="en-US" sz="2400" dirty="0" smtClean="0">
                <a:latin typeface="Century Gothic"/>
                <a:cs typeface="Century Gothic"/>
              </a:rPr>
              <a:t>police personnel or “components”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2" name="Oval 1"/>
          <p:cNvSpPr/>
          <p:nvPr/>
        </p:nvSpPr>
        <p:spPr>
          <a:xfrm>
            <a:off x="2362200" y="41148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Military</a:t>
            </a:r>
          </a:p>
        </p:txBody>
      </p:sp>
      <p:sp>
        <p:nvSpPr>
          <p:cNvPr id="9" name="Oval 8"/>
          <p:cNvSpPr/>
          <p:nvPr/>
        </p:nvSpPr>
        <p:spPr>
          <a:xfrm>
            <a:off x="4343400" y="41148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Civilian</a:t>
            </a:r>
          </a:p>
        </p:txBody>
      </p:sp>
      <p:sp>
        <p:nvSpPr>
          <p:cNvPr id="11" name="Oval 10"/>
          <p:cNvSpPr/>
          <p:nvPr/>
        </p:nvSpPr>
        <p:spPr>
          <a:xfrm>
            <a:off x="3352800" y="49530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Police</a:t>
            </a:r>
          </a:p>
        </p:txBody>
      </p:sp>
    </p:spTree>
    <p:extLst>
      <p:ext uri="{BB962C8B-B14F-4D97-AF65-F5344CB8AC3E}">
        <p14:creationId xmlns:p14="http://schemas.microsoft.com/office/powerpoint/2010/main" val="8821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Mission Results-Based Budget (RBB)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Mission planning with aim to achieve results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Results achieved through management of resources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RBB for each UNPKO: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expected results, resources </a:t>
            </a:r>
            <a:r>
              <a:rPr lang="en-US" sz="2400" dirty="0">
                <a:latin typeface="Century Gothic"/>
                <a:cs typeface="Century Gothic"/>
              </a:rPr>
              <a:t>for </a:t>
            </a:r>
            <a:r>
              <a:rPr lang="en-US" sz="2400" dirty="0" smtClean="0">
                <a:latin typeface="Century Gothic"/>
                <a:cs typeface="Century Gothic"/>
              </a:rPr>
              <a:t>activities, used to measure performance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pic>
        <p:nvPicPr>
          <p:cNvPr id="3" name="Picture 2" descr="PK image 9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656698"/>
            <a:ext cx="4064000" cy="26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Concept of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Operations (CONOPs)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Component-level </a:t>
            </a:r>
            <a:r>
              <a:rPr lang="en-US" sz="2400" dirty="0">
                <a:latin typeface="Century Gothic"/>
                <a:cs typeface="Century Gothic"/>
              </a:rPr>
              <a:t>planning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Outlines key security objectives, requirements and tasks for military and police components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Separate </a:t>
            </a:r>
            <a:r>
              <a:rPr lang="en-US" sz="2400" dirty="0" smtClean="0">
                <a:latin typeface="Century Gothic"/>
                <a:cs typeface="Century Gothic"/>
              </a:rPr>
              <a:t>CONOPs </a:t>
            </a:r>
            <a:r>
              <a:rPr lang="en-US" sz="2400" dirty="0">
                <a:latin typeface="Century Gothic"/>
                <a:cs typeface="Century Gothic"/>
              </a:rPr>
              <a:t>for military and police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pic>
        <p:nvPicPr>
          <p:cNvPr id="9" name="Picture 8" descr="PK Pic 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62400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4. Monitoring the Mandate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676400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Security Council 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monitors implementation of mandate through regular reports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Secretary-General submits reports to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Security Council 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regarding country’s situation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Reports used to adjust, change, assess completion of mandate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pic>
        <p:nvPicPr>
          <p:cNvPr id="8" name="Picture 7" descr="PK Pic 5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t="26428" r="16427"/>
          <a:stretch/>
        </p:blipFill>
        <p:spPr>
          <a:xfrm>
            <a:off x="5410200" y="4114800"/>
            <a:ext cx="3208225" cy="224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Completion of the Mandate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676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“Benchmarks” or “indicators for success” define successful completion of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No standard “checklist” of benchmarks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Appropriate benchmarks adapted to each situation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3200" y="4419600"/>
            <a:ext cx="1981200" cy="1752600"/>
            <a:chOff x="6553200" y="4419600"/>
            <a:chExt cx="1981200" cy="1752600"/>
          </a:xfrm>
        </p:grpSpPr>
        <p:grpSp>
          <p:nvGrpSpPr>
            <p:cNvPr id="5" name="Group 4"/>
            <p:cNvGrpSpPr/>
            <p:nvPr/>
          </p:nvGrpSpPr>
          <p:grpSpPr>
            <a:xfrm>
              <a:off x="6934200" y="5105400"/>
              <a:ext cx="1565512" cy="761666"/>
              <a:chOff x="5522916" y="4383230"/>
              <a:chExt cx="1565512" cy="761666"/>
            </a:xfrm>
          </p:grpSpPr>
          <p:sp>
            <p:nvSpPr>
              <p:cNvPr id="3" name="Rectangle 2"/>
              <p:cNvSpPr/>
              <p:nvPr/>
            </p:nvSpPr>
            <p:spPr>
              <a:xfrm rot="8460000">
                <a:off x="5522916" y="4436584"/>
                <a:ext cx="304800" cy="708312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3860000">
                <a:off x="6161686" y="3758068"/>
                <a:ext cx="301580" cy="1551904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553200" y="4419600"/>
              <a:ext cx="1981200" cy="17526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50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 the mandate –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know, implement,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mission mandated tasks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Council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monitors mandate implementation –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uses reports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to assess,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make decisions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Plans to “operationalize”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 –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ISF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Mission Concept,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Mission RBB, CONOPs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All peacekeeping personnel need to: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Follow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Implement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he Security Council mandate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18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why peacekeeping personnel must know the mandate</a:t>
            </a: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three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planning documents which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“operationalize”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Council mandates</a:t>
            </a: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Security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Council monitors mandate implementation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800" spc="6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Why should Peacekeeping Personnel be Familiar with the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Council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Mandate?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Establishing the Mandate for a Peacekeeping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Mission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Translating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Council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 into an Operational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Monitoring the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Completion of the Mandate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Consider </a:t>
            </a:r>
            <a:r>
              <a:rPr lang="en-US" sz="2400" dirty="0">
                <a:latin typeface="Century Gothic" panose="020B0502020202020204" pitchFamily="34" charset="0"/>
              </a:rPr>
              <a:t>the cases of violent </a:t>
            </a:r>
            <a:r>
              <a:rPr lang="en-US" sz="2400" dirty="0" smtClean="0">
                <a:latin typeface="Century Gothic" panose="020B0502020202020204" pitchFamily="34" charset="0"/>
              </a:rPr>
              <a:t>conflicts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should be in the peace agreement?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should be </a:t>
            </a:r>
            <a:r>
              <a:rPr lang="en-US" sz="2400" dirty="0" smtClean="0">
                <a:latin typeface="Century Gothic" panose="020B0502020202020204" pitchFamily="34" charset="0"/>
              </a:rPr>
              <a:t>in the </a:t>
            </a:r>
            <a:r>
              <a:rPr lang="en-US" sz="2400" dirty="0">
                <a:latin typeface="Century Gothic" panose="020B0502020202020204" pitchFamily="34" charset="0"/>
              </a:rPr>
              <a:t>mandate of a UN peacekeeping mission</a:t>
            </a:r>
            <a:r>
              <a:rPr lang="en-US" sz="2400" dirty="0" smtClean="0">
                <a:latin typeface="Century Gothic" panose="020B0502020202020204" pitchFamily="34" charset="0"/>
              </a:rPr>
              <a:t>?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1.5.1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46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Linking the Mandate to the Conflict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52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Why should Peacekeeping Personnel be Familiar with the Security Council Mandate?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Set tasks required, including cross-cutting, thematic tasks based on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International Law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Expected to implement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Need to explain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the UN peacekeeping operation’s (UNPKO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) presence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752600" cy="2265418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Establishing the Mandate for a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Peacekeeping Mission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6177919"/>
              </p:ext>
            </p:extLst>
          </p:nvPr>
        </p:nvGraphicFramePr>
        <p:xfrm>
          <a:off x="800100" y="16002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8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118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mandate of the case </a:t>
            </a:r>
            <a:r>
              <a:rPr lang="en-US" sz="2400" dirty="0" smtClean="0">
                <a:latin typeface="Century Gothic" panose="020B0502020202020204" pitchFamily="34" charset="0"/>
              </a:rPr>
              <a:t>study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the tasks to be carried </a:t>
            </a:r>
            <a:r>
              <a:rPr lang="en-US" sz="2400" dirty="0" smtClean="0">
                <a:latin typeface="Century Gothic" panose="020B0502020202020204" pitchFamily="34" charset="0"/>
              </a:rPr>
              <a:t>out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the importance of detailed </a:t>
            </a:r>
            <a:r>
              <a:rPr lang="en-US" sz="2400" dirty="0" smtClean="0">
                <a:latin typeface="Century Gothic" panose="020B0502020202020204" pitchFamily="34" charset="0"/>
              </a:rPr>
              <a:t>plans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1.5.2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98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Analysis of a Security Council Mandate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291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>
              <a:spcAft>
                <a:spcPts val="600"/>
              </a:spcAft>
            </a:pPr>
            <a:r>
              <a:rPr lang="en-US" sz="2800" b="1" smtClean="0">
                <a:solidFill>
                  <a:srgbClr val="002060"/>
                </a:solidFill>
                <a:latin typeface="Century Gothic"/>
                <a:cs typeface="Century Gothic"/>
              </a:rPr>
              <a:t>3. Translating the Security Council Mandate </a:t>
            </a:r>
          </a:p>
          <a:p>
            <a:pPr marL="176213">
              <a:spcAft>
                <a:spcPts val="600"/>
              </a:spcAft>
            </a:pPr>
            <a:r>
              <a:rPr lang="en-US" sz="2800" b="1" smtClean="0">
                <a:solidFill>
                  <a:srgbClr val="002060"/>
                </a:solidFill>
                <a:latin typeface="Century Gothic"/>
                <a:cs typeface="Century Gothic"/>
              </a:rPr>
              <a:t>into an Operational Framework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7924800" cy="137160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3400" y="3276600"/>
            <a:ext cx="7924800" cy="1371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3400" y="4800600"/>
            <a:ext cx="7924800" cy="1371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UN-wide </a:t>
            </a:r>
            <a:endParaRPr lang="en-US" sz="2400" b="1" dirty="0">
              <a:latin typeface="Century Gothic"/>
              <a:cs typeface="Century Gothic"/>
            </a:endParaRPr>
          </a:p>
          <a:p>
            <a:r>
              <a:rPr lang="en-US" sz="2400" b="1" dirty="0" smtClean="0">
                <a:latin typeface="Century Gothic"/>
                <a:cs typeface="Century Gothic"/>
              </a:rPr>
              <a:t>plans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3276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Mission-wide </a:t>
            </a:r>
          </a:p>
          <a:p>
            <a:r>
              <a:rPr lang="en-US" sz="2400" b="1" dirty="0" smtClean="0">
                <a:latin typeface="Century Gothic"/>
                <a:cs typeface="Century Gothic"/>
              </a:rPr>
              <a:t>plans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4800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Component-level plans</a:t>
            </a:r>
            <a:endParaRPr lang="en-US" sz="24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1752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Century Gothic"/>
                <a:cs typeface="Century Gothic"/>
              </a:rPr>
              <a:t>UN Integrated Strategic Framework (ISF)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81400" y="4800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solidFill>
                  <a:srgbClr val="FFFFFF"/>
                </a:solidFill>
                <a:latin typeface="Century Gothic"/>
                <a:cs typeface="Century Gothic"/>
              </a:rPr>
              <a:t>Concept </a:t>
            </a:r>
            <a:r>
              <a:rPr lang="en-US" sz="2000" smtClean="0">
                <a:solidFill>
                  <a:srgbClr val="FFFFFF"/>
                </a:solidFill>
                <a:latin typeface="Century Gothic"/>
                <a:cs typeface="Century Gothic"/>
              </a:rPr>
              <a:t>of Operations </a:t>
            </a:r>
            <a:r>
              <a:rPr lang="en-US" sz="2000" dirty="0" smtClean="0">
                <a:solidFill>
                  <a:srgbClr val="FFFFFF"/>
                </a:solidFill>
                <a:latin typeface="Century Gothic"/>
                <a:cs typeface="Century Gothic"/>
              </a:rPr>
              <a:t>(</a:t>
            </a:r>
            <a:r>
              <a:rPr lang="en-US" sz="2000" smtClean="0">
                <a:solidFill>
                  <a:srgbClr val="FFFFFF"/>
                </a:solidFill>
                <a:latin typeface="Century Gothic"/>
                <a:cs typeface="Century Gothic"/>
              </a:rPr>
              <a:t>CONOPs)</a:t>
            </a:r>
            <a:endParaRPr lang="en-US" sz="2000" dirty="0" smtClean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1400" y="3276600"/>
            <a:ext cx="388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Century Gothic"/>
                <a:cs typeface="Century Gothic"/>
              </a:rPr>
              <a:t>Mission Concept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Century Gothic"/>
                <a:cs typeface="Century Gothic"/>
              </a:rPr>
              <a:t>Mission Results-based Budget </a:t>
            </a:r>
            <a:r>
              <a:rPr lang="en-US" sz="2000" dirty="0">
                <a:latin typeface="Century Gothic"/>
                <a:cs typeface="Century Gothic"/>
              </a:rPr>
              <a:t>(RBB) </a:t>
            </a:r>
          </a:p>
          <a:p>
            <a:pPr marL="285750" indent="-285750">
              <a:buFont typeface="Wingdings" charset="2"/>
              <a:buChar char="§"/>
            </a:pPr>
            <a:endParaRPr lang="en-US" sz="1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145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4050</TotalTime>
  <Words>720</Words>
  <Application>Microsoft Office PowerPoint</Application>
  <PresentationFormat>On-screen Show (4:3)</PresentationFormat>
  <Paragraphs>147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Oluwaseun Abiola</dc:creator>
  <cp:lastModifiedBy>Mark A. Blanco</cp:lastModifiedBy>
  <cp:revision>19</cp:revision>
  <dcterms:modified xsi:type="dcterms:W3CDTF">2017-05-08T16:40:40Z</dcterms:modified>
</cp:coreProperties>
</file>